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6213CE1-BBC2-4EAA-A977-2305484B6ED4}">
  <a:tblStyle styleId="{56213CE1-BBC2-4EAA-A977-2305484B6ED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EFF3F9"/>
          </a:solidFill>
        </a:fill>
      </a:tcStyle>
    </a:wholeTbl>
    <a:band1H>
      <a:tcStyle>
        <a:tcBdr/>
        <a:fill>
          <a:solidFill>
            <a:srgbClr val="DBE5F1"/>
          </a:solidFill>
        </a:fill>
      </a:tcStyle>
    </a:band1H>
    <a:band1V>
      <a:tcStyle>
        <a:tcBdr/>
        <a:fill>
          <a:solidFill>
            <a:srgbClr val="DBE5F1"/>
          </a:solidFill>
        </a:fill>
      </a:tcStyle>
    </a:band1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970337" y="0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6912"/>
            <a:ext cx="4648199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327817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297571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707164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615003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521159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5" name="Shape 185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248164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69067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2" name="Shape 202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24196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22943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25839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564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4683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05011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22565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196318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Shape 153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3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lvl="1" indent="0" algn="l" rtl="0">
              <a:spcBef>
                <a:spcPts val="0"/>
              </a:spcBef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buClr>
                <a:srgbClr val="888888"/>
              </a:buClr>
              <a:buFont typeface="Arial"/>
              <a:buNone/>
              <a:defRPr/>
            </a:lvl1pPr>
            <a:lvl2pPr marL="457200" marR="0" lvl="1" indent="0" algn="ctr" rtl="0">
              <a:spcBef>
                <a:spcPts val="560"/>
              </a:spcBef>
              <a:buClr>
                <a:srgbClr val="888888"/>
              </a:buClr>
              <a:buFont typeface="Arial"/>
              <a:buNone/>
              <a:defRPr/>
            </a:lvl2pPr>
            <a:lvl3pPr marL="914400" marR="0" lvl="2" indent="0" algn="ctr" rtl="0">
              <a:spcBef>
                <a:spcPts val="480"/>
              </a:spcBef>
              <a:buClr>
                <a:srgbClr val="888888"/>
              </a:buClr>
              <a:buFont typeface="Arial"/>
              <a:buNone/>
              <a:defRPr/>
            </a:lvl3pPr>
            <a:lvl4pPr marL="1371600" marR="0" lvl="3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4pPr>
            <a:lvl5pPr marL="1828800" marR="0" lvl="4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5pPr>
            <a:lvl6pPr marL="2286000" marR="0" lvl="5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6pPr>
            <a:lvl7pPr marL="2743200" marR="0" lvl="6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7pPr>
            <a:lvl8pPr marL="3200400" marR="0" lvl="7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8pPr>
            <a:lvl9pPr marL="3657600" marR="0" lvl="8" indent="0" algn="ctr" rtl="0">
              <a:spcBef>
                <a:spcPts val="400"/>
              </a:spcBef>
              <a:buClr>
                <a:srgbClr val="888888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dt" idx="10"/>
          </p:nvPr>
        </p:nvSpPr>
        <p:spPr>
          <a:xfrm>
            <a:off x="228600" y="541020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lvl="6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lvl="7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lvl="8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dt" idx="10"/>
          </p:nvPr>
        </p:nvSpPr>
        <p:spPr>
          <a:xfrm>
            <a:off x="358629" y="510540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lvl="6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lvl="7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lvl="8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358629" y="510540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lvl="1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lvl="2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lvl="3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lvl="4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lvl="5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lvl="6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lvl="7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lvl="8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>
            <a:off x="358629" y="510540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algn="l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marL="457200" lvl="1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marL="914400" lvl="2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marL="1371600" lvl="3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marL="1828800" lvl="4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marL="2286000" lvl="5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marL="2743200" lvl="6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marL="3200400" lvl="7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marL="3657600" lvl="8" indent="0" rt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358629" y="510540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358629" y="510540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Font typeface="Calibri"/>
              <a:buNone/>
              <a:defRPr/>
            </a:lvl1pPr>
            <a:lvl2pPr marL="457200" lvl="1" indent="0" rtl="0">
              <a:spcBef>
                <a:spcPts val="0"/>
              </a:spcBef>
              <a:buFont typeface="Calibri"/>
              <a:buNone/>
              <a:defRPr/>
            </a:lvl2pPr>
            <a:lvl3pPr marL="914400" lvl="2" indent="0" rtl="0">
              <a:spcBef>
                <a:spcPts val="0"/>
              </a:spcBef>
              <a:buFont typeface="Calibri"/>
              <a:buNone/>
              <a:defRPr/>
            </a:lvl3pPr>
            <a:lvl4pPr marL="1371600" lvl="3" indent="0" rtl="0">
              <a:spcBef>
                <a:spcPts val="0"/>
              </a:spcBef>
              <a:buFont typeface="Calibri"/>
              <a:buNone/>
              <a:defRPr/>
            </a:lvl4pPr>
            <a:lvl5pPr marL="1828800" lvl="4" indent="0" rtl="0">
              <a:spcBef>
                <a:spcPts val="0"/>
              </a:spcBef>
              <a:buFont typeface="Calibri"/>
              <a:buNone/>
              <a:defRPr/>
            </a:lvl5pPr>
            <a:lvl6pPr marL="2286000" lvl="5" indent="0" rtl="0">
              <a:spcBef>
                <a:spcPts val="0"/>
              </a:spcBef>
              <a:buFont typeface="Calibri"/>
              <a:buNone/>
              <a:defRPr/>
            </a:lvl6pPr>
            <a:lvl7pPr marL="2743200" lvl="6" indent="0" rtl="0">
              <a:spcBef>
                <a:spcPts val="0"/>
              </a:spcBef>
              <a:buFont typeface="Calibri"/>
              <a:buNone/>
              <a:defRPr/>
            </a:lvl7pPr>
            <a:lvl8pPr marL="3200400" lvl="7" indent="0" rtl="0">
              <a:spcBef>
                <a:spcPts val="0"/>
              </a:spcBef>
              <a:buFont typeface="Calibri"/>
              <a:buNone/>
              <a:defRPr/>
            </a:lvl8pPr>
            <a:lvl9pPr marL="3657600" lvl="8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lvl="0" indent="0" rtl="0">
              <a:spcBef>
                <a:spcPts val="0"/>
              </a:spcBef>
              <a:buFont typeface="Calibri"/>
              <a:buNone/>
              <a:defRPr/>
            </a:lvl1pPr>
            <a:lvl2pPr marL="457200" lvl="1" indent="0" rtl="0">
              <a:spcBef>
                <a:spcPts val="0"/>
              </a:spcBef>
              <a:buFont typeface="Calibri"/>
              <a:buNone/>
              <a:defRPr/>
            </a:lvl2pPr>
            <a:lvl3pPr marL="914400" lvl="2" indent="0" rtl="0">
              <a:spcBef>
                <a:spcPts val="0"/>
              </a:spcBef>
              <a:buFont typeface="Calibri"/>
              <a:buNone/>
              <a:defRPr/>
            </a:lvl3pPr>
            <a:lvl4pPr marL="1371600" lvl="3" indent="0" rtl="0">
              <a:spcBef>
                <a:spcPts val="0"/>
              </a:spcBef>
              <a:buFont typeface="Calibri"/>
              <a:buNone/>
              <a:defRPr/>
            </a:lvl4pPr>
            <a:lvl5pPr marL="1828800" lvl="4" indent="0" rtl="0">
              <a:spcBef>
                <a:spcPts val="0"/>
              </a:spcBef>
              <a:buFont typeface="Calibri"/>
              <a:buNone/>
              <a:defRPr/>
            </a:lvl5pPr>
            <a:lvl6pPr marL="2286000" lvl="5" indent="0" rtl="0">
              <a:spcBef>
                <a:spcPts val="0"/>
              </a:spcBef>
              <a:buFont typeface="Calibri"/>
              <a:buNone/>
              <a:defRPr/>
            </a:lvl6pPr>
            <a:lvl7pPr marL="2743200" lvl="6" indent="0" rtl="0">
              <a:spcBef>
                <a:spcPts val="0"/>
              </a:spcBef>
              <a:buFont typeface="Calibri"/>
              <a:buNone/>
              <a:defRPr/>
            </a:lvl7pPr>
            <a:lvl8pPr marL="3200400" lvl="7" indent="0" rtl="0">
              <a:spcBef>
                <a:spcPts val="0"/>
              </a:spcBef>
              <a:buFont typeface="Calibri"/>
              <a:buNone/>
              <a:defRPr/>
            </a:lvl8pPr>
            <a:lvl9pPr marL="3657600" lvl="8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dt" idx="10"/>
          </p:nvPr>
        </p:nvSpPr>
        <p:spPr>
          <a:xfrm>
            <a:off x="358629" y="510540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358629" y="510540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dt" idx="10"/>
          </p:nvPr>
        </p:nvSpPr>
        <p:spPr>
          <a:xfrm>
            <a:off x="358629" y="510540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rtl="0">
              <a:spcBef>
                <a:spcPts val="0"/>
              </a:spcBef>
              <a:buFont typeface="Calibri"/>
              <a:buNone/>
              <a:defRPr/>
            </a:lvl1pPr>
            <a:lvl2pPr marL="457200" lvl="1" indent="0" rtl="0">
              <a:spcBef>
                <a:spcPts val="0"/>
              </a:spcBef>
              <a:buFont typeface="Calibri"/>
              <a:buNone/>
              <a:defRPr/>
            </a:lvl2pPr>
            <a:lvl3pPr marL="914400" lvl="2" indent="0" rtl="0">
              <a:spcBef>
                <a:spcPts val="0"/>
              </a:spcBef>
              <a:buFont typeface="Calibri"/>
              <a:buNone/>
              <a:defRPr/>
            </a:lvl3pPr>
            <a:lvl4pPr marL="1371600" lvl="3" indent="0" rtl="0">
              <a:spcBef>
                <a:spcPts val="0"/>
              </a:spcBef>
              <a:buFont typeface="Calibri"/>
              <a:buNone/>
              <a:defRPr/>
            </a:lvl4pPr>
            <a:lvl5pPr marL="1828800" lvl="4" indent="0" rtl="0">
              <a:spcBef>
                <a:spcPts val="0"/>
              </a:spcBef>
              <a:buFont typeface="Calibri"/>
              <a:buNone/>
              <a:defRPr/>
            </a:lvl5pPr>
            <a:lvl6pPr marL="2286000" lvl="5" indent="0" rtl="0">
              <a:spcBef>
                <a:spcPts val="0"/>
              </a:spcBef>
              <a:buFont typeface="Calibri"/>
              <a:buNone/>
              <a:defRPr/>
            </a:lvl6pPr>
            <a:lvl7pPr marL="2743200" lvl="6" indent="0" rtl="0">
              <a:spcBef>
                <a:spcPts val="0"/>
              </a:spcBef>
              <a:buFont typeface="Calibri"/>
              <a:buNone/>
              <a:defRPr/>
            </a:lvl7pPr>
            <a:lvl8pPr marL="3200400" lvl="7" indent="0" rtl="0">
              <a:spcBef>
                <a:spcPts val="0"/>
              </a:spcBef>
              <a:buFont typeface="Calibri"/>
              <a:buNone/>
              <a:defRPr/>
            </a:lvl8pPr>
            <a:lvl9pPr marL="3657600" lvl="8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dt" idx="10"/>
          </p:nvPr>
        </p:nvSpPr>
        <p:spPr>
          <a:xfrm>
            <a:off x="358629" y="510540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rtl="0">
              <a:spcBef>
                <a:spcPts val="0"/>
              </a:spcBef>
              <a:buFont typeface="Calibri"/>
              <a:buNone/>
              <a:defRPr/>
            </a:lvl1pPr>
            <a:lvl2pPr marL="457200" lvl="1" indent="0" rtl="0">
              <a:spcBef>
                <a:spcPts val="0"/>
              </a:spcBef>
              <a:buFont typeface="Calibri"/>
              <a:buNone/>
              <a:defRPr/>
            </a:lvl2pPr>
            <a:lvl3pPr marL="914400" lvl="2" indent="0" rtl="0">
              <a:spcBef>
                <a:spcPts val="0"/>
              </a:spcBef>
              <a:buFont typeface="Calibri"/>
              <a:buNone/>
              <a:defRPr/>
            </a:lvl3pPr>
            <a:lvl4pPr marL="1371600" lvl="3" indent="0" rtl="0">
              <a:spcBef>
                <a:spcPts val="0"/>
              </a:spcBef>
              <a:buFont typeface="Calibri"/>
              <a:buNone/>
              <a:defRPr/>
            </a:lvl4pPr>
            <a:lvl5pPr marL="1828800" lvl="4" indent="0" rtl="0">
              <a:spcBef>
                <a:spcPts val="0"/>
              </a:spcBef>
              <a:buFont typeface="Calibri"/>
              <a:buNone/>
              <a:defRPr/>
            </a:lvl5pPr>
            <a:lvl6pPr marL="2286000" lvl="5" indent="0" rtl="0">
              <a:spcBef>
                <a:spcPts val="0"/>
              </a:spcBef>
              <a:buFont typeface="Calibri"/>
              <a:buNone/>
              <a:defRPr/>
            </a:lvl6pPr>
            <a:lvl7pPr marL="2743200" lvl="6" indent="0" rtl="0">
              <a:spcBef>
                <a:spcPts val="0"/>
              </a:spcBef>
              <a:buFont typeface="Calibri"/>
              <a:buNone/>
              <a:defRPr/>
            </a:lvl7pPr>
            <a:lvl8pPr marL="3200400" lvl="7" indent="0" rtl="0">
              <a:spcBef>
                <a:spcPts val="0"/>
              </a:spcBef>
              <a:buFont typeface="Calibri"/>
              <a:buNone/>
              <a:defRPr/>
            </a:lvl8pPr>
            <a:lvl9pPr marL="3657600" lvl="8" indent="0" rtl="0">
              <a:spcBef>
                <a:spcPts val="0"/>
              </a:spcBef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dt" idx="10"/>
          </p:nvPr>
        </p:nvSpPr>
        <p:spPr>
          <a:xfrm>
            <a:off x="358629" y="510540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marL="0" marR="0" lvl="1" indent="0" algn="l" rtl="0">
              <a:spcBef>
                <a:spcPts val="0"/>
              </a:spcBef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/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Font typeface="Arial"/>
              <a:buChar char="–"/>
              <a:defRPr/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/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–"/>
              <a:defRPr/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»"/>
              <a:defRPr/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dt" idx="10"/>
          </p:nvPr>
        </p:nvSpPr>
        <p:spPr>
          <a:xfrm>
            <a:off x="358629" y="510540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" name="Shape 15"/>
          <p:cNvGrpSpPr/>
          <p:nvPr/>
        </p:nvGrpSpPr>
        <p:grpSpPr>
          <a:xfrm>
            <a:off x="187325" y="6247910"/>
            <a:ext cx="1462404" cy="533889"/>
            <a:chOff x="187325" y="6082810"/>
            <a:chExt cx="1462404" cy="533889"/>
          </a:xfrm>
        </p:grpSpPr>
        <p:pic>
          <p:nvPicPr>
            <p:cNvPr id="16" name="Shape 1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358629" y="6082810"/>
              <a:ext cx="1129030" cy="21970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Shape 17"/>
            <p:cNvSpPr txBox="1"/>
            <p:nvPr/>
          </p:nvSpPr>
          <p:spPr>
            <a:xfrm>
              <a:off x="187325" y="6248400"/>
              <a:ext cx="1462404" cy="3682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200" b="0" i="0" u="none" strike="noStrike" cap="none">
                  <a:solidFill>
                    <a:srgbClr val="255798"/>
                  </a:solidFill>
                  <a:latin typeface="Calibri"/>
                  <a:ea typeface="Calibri"/>
                  <a:cs typeface="Calibri"/>
                  <a:sym typeface="Calibri"/>
                </a:rPr>
                <a:t>Career Management </a:t>
              </a:r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ctrTitle"/>
          </p:nvPr>
        </p:nvSpPr>
        <p:spPr>
          <a:xfrm>
            <a:off x="685800" y="1676400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“The Two-Hour Job Search”</a:t>
            </a:r>
            <a:b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Informational Interview</a:t>
            </a:r>
          </a:p>
        </p:txBody>
      </p:sp>
      <p:pic>
        <p:nvPicPr>
          <p:cNvPr id="92" name="Shape 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30886" y="3581400"/>
            <a:ext cx="3282225" cy="21832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General Principles</a:t>
            </a:r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152398" y="1371600"/>
            <a:ext cx="8879537" cy="5410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1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Take a Genuine Interest in your Contact</a:t>
            </a:r>
          </a:p>
          <a:p>
            <a:pPr marL="742950" marR="0" lvl="1" indent="-285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Fakes can be seen right through</a:t>
            </a:r>
          </a:p>
          <a:p>
            <a:pPr marL="742950" marR="0" lvl="1" indent="-285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1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“Follow the energy”</a:t>
            </a:r>
            <a:r>
              <a:rPr lang="en-US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go where the contact shows energy</a:t>
            </a:r>
          </a:p>
          <a:p>
            <a:pPr marL="742950" marR="0" lvl="1" indent="-285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contact doesn’t sound interested, move to the next step (Q&amp;A)</a:t>
            </a:r>
          </a:p>
          <a:p>
            <a:pPr marL="742950" marR="0" lvl="1" indent="-285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1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Mirror the topics and demeanor of your contact</a:t>
            </a:r>
          </a:p>
          <a:p>
            <a:pPr marL="742950" marR="0" lvl="1" indent="-285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they talk about hobbies, then you do.  If they don’t, then you don’t</a:t>
            </a:r>
          </a:p>
          <a:p>
            <a:pPr marL="742950" marR="0" lvl="1" indent="-285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they take 30 seconds to answer a question, then you do, and no longer.</a:t>
            </a:r>
          </a:p>
          <a:p>
            <a:pPr marL="742950" marR="0" lvl="1" indent="-285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Never take more than 2 minutes to answer a question – even if they take 5 minutes.</a:t>
            </a:r>
          </a:p>
        </p:txBody>
      </p:sp>
      <p:sp>
        <p:nvSpPr>
          <p:cNvPr id="165" name="Shape 16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Shape 166"/>
          <p:cNvSpPr txBox="1"/>
          <p:nvPr/>
        </p:nvSpPr>
        <p:spPr>
          <a:xfrm>
            <a:off x="7848600" y="76200"/>
            <a:ext cx="118333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Discussion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Phase 1: Small Talk</a:t>
            </a:r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152398" y="990600"/>
            <a:ext cx="8879537" cy="5410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1" indent="0" algn="l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1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US" sz="2500" b="1" i="0" u="sng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Some Small Talk Questions: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96"/>
              </a:spcBef>
              <a:buClr>
                <a:schemeClr val="dk1"/>
              </a:buClr>
              <a:buSzPct val="99200"/>
              <a:buFont typeface="Arial"/>
              <a:buNone/>
            </a:pPr>
            <a:endParaRPr sz="2500" b="0" i="0" u="sng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80000"/>
              </a:lnSpc>
              <a:spcBef>
                <a:spcPts val="430"/>
              </a:spcBef>
              <a:buClr>
                <a:schemeClr val="dk1"/>
              </a:buClr>
              <a:buSzPct val="97727"/>
              <a:buFont typeface="Arial"/>
              <a:buChar char="–"/>
            </a:pPr>
            <a:r>
              <a:rPr lang="en-US" sz="2150" b="1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is your day going today</a:t>
            </a:r>
            <a:r>
              <a:rPr lang="en-US" sz="21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  (Shows you are they chatty or down to business?)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34"/>
              </a:spcBef>
              <a:buClr>
                <a:schemeClr val="dk1"/>
              </a:buClr>
              <a:buSzPct val="98636"/>
              <a:buFont typeface="Arial"/>
              <a:buNone/>
            </a:pPr>
            <a:endParaRPr sz="21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80000"/>
              </a:lnSpc>
              <a:spcBef>
                <a:spcPts val="430"/>
              </a:spcBef>
              <a:buClr>
                <a:schemeClr val="dk1"/>
              </a:buClr>
              <a:buSzPct val="97727"/>
              <a:buFont typeface="Arial"/>
              <a:buChar char="–"/>
            </a:pPr>
            <a:r>
              <a:rPr lang="en-US" sz="2150" b="1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Projects are you working on right now</a:t>
            </a:r>
            <a:r>
              <a:rPr lang="en-US" sz="215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r>
              <a:rPr lang="en-US" sz="21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(Shows interest in the type of work he/she does, and helps you gauge his/her passion)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34"/>
              </a:spcBef>
              <a:buClr>
                <a:schemeClr val="dk1"/>
              </a:buClr>
              <a:buSzPct val="98636"/>
              <a:buFont typeface="Arial"/>
              <a:buNone/>
            </a:pPr>
            <a:endParaRPr sz="21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lnSpc>
                <a:spcPct val="80000"/>
              </a:lnSpc>
              <a:spcBef>
                <a:spcPts val="430"/>
              </a:spcBef>
              <a:buClr>
                <a:schemeClr val="dk1"/>
              </a:buClr>
              <a:buSzPct val="97727"/>
              <a:buFont typeface="Arial"/>
              <a:buChar char="–"/>
            </a:pPr>
            <a:r>
              <a:rPr lang="en-US" sz="2150" b="1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Would you tell me a bit about your background, and how you came to work for Company X</a:t>
            </a:r>
            <a:r>
              <a:rPr lang="en-US" sz="215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r>
              <a:rPr lang="en-US" sz="21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(Another gauge on all business, or personable?  How does the person answer it (non-verbal queues)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34"/>
              </a:spcBef>
              <a:buClr>
                <a:schemeClr val="dk1"/>
              </a:buClr>
              <a:buSzPct val="98636"/>
              <a:buFont typeface="Arial"/>
              <a:buNone/>
            </a:pPr>
            <a:endParaRPr sz="21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buClr>
                <a:srgbClr val="0000FF"/>
              </a:buClr>
              <a:buSzPct val="100000"/>
              <a:buFont typeface="Arial"/>
              <a:buChar char="•"/>
            </a:pPr>
            <a:r>
              <a:rPr lang="en-US" sz="2500" b="1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Primary Goal with Small Talk – </a:t>
            </a:r>
            <a:r>
              <a:rPr lang="en-US" sz="2500" b="1" i="0" u="sng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Build Rapport</a:t>
            </a:r>
            <a:r>
              <a:rPr lang="en-US" sz="2500" b="1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(connection)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34"/>
              </a:spcBef>
              <a:buClr>
                <a:schemeClr val="dk1"/>
              </a:buClr>
              <a:buSzPct val="98636"/>
              <a:buFont typeface="Arial"/>
              <a:buNone/>
            </a:pPr>
            <a:endParaRPr sz="21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96"/>
              </a:spcBef>
              <a:buClr>
                <a:schemeClr val="dk1"/>
              </a:buClr>
              <a:buSzPct val="99200"/>
              <a:buFont typeface="Arial"/>
              <a:buNone/>
            </a:pPr>
            <a:endParaRPr sz="2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Shape 1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Shape 174"/>
          <p:cNvSpPr txBox="1"/>
          <p:nvPr/>
        </p:nvSpPr>
        <p:spPr>
          <a:xfrm>
            <a:off x="7848600" y="76200"/>
            <a:ext cx="118333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Discussion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Transition to Q&amp;A</a:t>
            </a:r>
          </a:p>
        </p:txBody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3048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transition statement 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from Small Talk to the Q&amp;A Phase: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-US" sz="28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 you again for your time.  I did prepare a few questions for you, so I’m hoping I could ask them now.”</a:t>
            </a:r>
          </a:p>
          <a:p>
            <a:pPr marL="457200" marR="0" lvl="1" indent="0" algn="l" rtl="0">
              <a:spcBef>
                <a:spcPts val="56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Shape 18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Shape 182"/>
          <p:cNvSpPr txBox="1"/>
          <p:nvPr/>
        </p:nvSpPr>
        <p:spPr>
          <a:xfrm>
            <a:off x="7848600" y="76200"/>
            <a:ext cx="118333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Discussion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Phase 2: Q&amp;A – The </a:t>
            </a:r>
            <a:r>
              <a:rPr lang="en-US" sz="44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TIARA</a:t>
            </a: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Method</a:t>
            </a:r>
          </a:p>
        </p:txBody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0" y="1600200"/>
            <a:ext cx="9031936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98333"/>
              <a:buFont typeface="Arial"/>
              <a:buChar char="•"/>
            </a:pPr>
            <a:r>
              <a:rPr lang="en-US" sz="29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TIARA </a:t>
            </a:r>
            <a:r>
              <a:rPr lang="en-US" sz="2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&amp; Sample Questions:</a:t>
            </a:r>
          </a:p>
          <a:p>
            <a:pPr marL="742950" marR="0" lvl="1" indent="-285750" algn="l" rtl="0">
              <a:spcBef>
                <a:spcPts val="520"/>
              </a:spcBef>
              <a:buClr>
                <a:srgbClr val="FF0000"/>
              </a:buClr>
              <a:buSzPct val="100000"/>
              <a:buFont typeface="Arial"/>
              <a:buChar char="–"/>
            </a:pPr>
            <a:r>
              <a:rPr lang="en-US" sz="2600" b="1" i="0" u="sng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en-US"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rends:	</a:t>
            </a:r>
            <a:r>
              <a:rPr lang="en-US" sz="2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trends are impacting your business right now?</a:t>
            </a:r>
          </a:p>
          <a:p>
            <a:pPr marL="742950" marR="0" lvl="1" indent="-285750" algn="l" rtl="0">
              <a:spcBef>
                <a:spcPts val="520"/>
              </a:spcBef>
              <a:buClr>
                <a:srgbClr val="FF0000"/>
              </a:buClr>
              <a:buSzPct val="100000"/>
              <a:buFont typeface="Arial"/>
              <a:buChar char="–"/>
            </a:pPr>
            <a:r>
              <a:rPr lang="en-US" sz="2600" b="1" i="0" u="sng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US"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nsights: </a:t>
            </a:r>
            <a:r>
              <a:rPr lang="en-US" sz="2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surprises you most about your job?</a:t>
            </a:r>
          </a:p>
          <a:p>
            <a:pPr marL="742950" marR="0" lvl="1" indent="-285750" algn="l" rtl="0">
              <a:spcBef>
                <a:spcPts val="520"/>
              </a:spcBef>
              <a:buClr>
                <a:srgbClr val="FF0000"/>
              </a:buClr>
              <a:buSzPct val="100000"/>
              <a:buFont typeface="Arial"/>
              <a:buChar char="–"/>
            </a:pPr>
            <a:r>
              <a:rPr lang="en-US" sz="2600" b="1" i="0" u="sng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-US"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dvice: 	</a:t>
            </a:r>
            <a:r>
              <a:rPr lang="en-US" sz="2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can I do right now to best prepare for a career in this field?</a:t>
            </a:r>
          </a:p>
          <a:p>
            <a:pPr marL="742950" marR="0" lvl="1" indent="-285750" algn="l" rtl="0">
              <a:spcBef>
                <a:spcPts val="520"/>
              </a:spcBef>
              <a:buClr>
                <a:srgbClr val="FF0000"/>
              </a:buClr>
              <a:buSzPct val="100000"/>
              <a:buFont typeface="Arial"/>
              <a:buChar char="–"/>
            </a:pPr>
            <a:r>
              <a:rPr lang="en-US" sz="2600" b="1" i="0" u="sng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lang="en-US"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esources: </a:t>
            </a:r>
            <a:r>
              <a:rPr lang="en-US" sz="2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resources should I look into next?</a:t>
            </a:r>
          </a:p>
          <a:p>
            <a:pPr marL="742950" marR="0" lvl="1" indent="-285750" algn="l" rtl="0">
              <a:spcBef>
                <a:spcPts val="520"/>
              </a:spcBef>
              <a:buClr>
                <a:srgbClr val="FF0000"/>
              </a:buClr>
              <a:buSzPct val="100000"/>
              <a:buFont typeface="Arial"/>
              <a:buChar char="–"/>
            </a:pPr>
            <a:r>
              <a:rPr lang="en-US" sz="2600" b="1" i="0" u="sng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-US" sz="2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ssignments: </a:t>
            </a:r>
            <a:r>
              <a:rPr lang="en-US" sz="2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Which projects are most common/important in your work?</a:t>
            </a:r>
          </a:p>
          <a:p>
            <a:pPr marL="742950" marR="0" lvl="1" indent="-285750" algn="l" rtl="0">
              <a:spcBef>
                <a:spcPts val="518"/>
              </a:spcBef>
              <a:buClr>
                <a:schemeClr val="dk1"/>
              </a:buClr>
              <a:buSzPct val="99615"/>
              <a:buFont typeface="Arial"/>
              <a:buNone/>
            </a:pPr>
            <a:endParaRPr sz="2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590"/>
              </a:spcBef>
              <a:buClr>
                <a:schemeClr val="dk1"/>
              </a:buClr>
              <a:buSzPct val="98333"/>
              <a:buFont typeface="Arial"/>
              <a:buChar char="•"/>
            </a:pPr>
            <a:r>
              <a:rPr lang="en-US" sz="295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Framework Goal</a:t>
            </a:r>
            <a:r>
              <a:rPr lang="en-US" sz="29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 Questions shift in tone and depth to turn the contact from a stranger into an advocate!</a:t>
            </a:r>
          </a:p>
        </p:txBody>
      </p:sp>
      <p:sp>
        <p:nvSpPr>
          <p:cNvPr id="189" name="Shape 18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Shape 190"/>
          <p:cNvSpPr txBox="1"/>
          <p:nvPr/>
        </p:nvSpPr>
        <p:spPr>
          <a:xfrm>
            <a:off x="7848600" y="76200"/>
            <a:ext cx="118333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Discussion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TIA</a:t>
            </a:r>
            <a:r>
              <a:rPr lang="en-US" sz="4400" b="1" i="0" u="sng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- </a:t>
            </a:r>
            <a:r>
              <a:rPr lang="en-US" sz="44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Resources</a:t>
            </a:r>
          </a:p>
        </p:txBody>
      </p:sp>
      <p:sp>
        <p:nvSpPr>
          <p:cNvPr id="196" name="Shape 19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Shape 197"/>
          <p:cNvSpPr txBox="1"/>
          <p:nvPr/>
        </p:nvSpPr>
        <p:spPr>
          <a:xfrm>
            <a:off x="7848600" y="76200"/>
            <a:ext cx="118333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Discussion</a:t>
            </a:r>
          </a:p>
        </p:txBody>
      </p:sp>
      <p:sp>
        <p:nvSpPr>
          <p:cNvPr id="198" name="Shape 198"/>
          <p:cNvSpPr txBox="1"/>
          <p:nvPr/>
        </p:nvSpPr>
        <p:spPr>
          <a:xfrm>
            <a:off x="288878" y="1143000"/>
            <a:ext cx="8498537" cy="53553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US" sz="1800" b="1" i="0" u="sng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If the Booster gives you a referral</a:t>
            </a:r>
            <a:r>
              <a:rPr lang="en-US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</a:p>
          <a:p>
            <a:pPr marL="742950" marR="0" lvl="1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 the Booster!</a:t>
            </a:r>
          </a:p>
          <a:p>
            <a:pPr marL="742950" marR="0" lvl="1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Obligate yourself that you will follow up with him/her and let her know progress</a:t>
            </a:r>
          </a:p>
          <a:p>
            <a:pPr marL="742950" marR="0" lvl="1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Initiate contact with the referral immediately </a:t>
            </a:r>
          </a:p>
          <a:p>
            <a:pPr marL="742950" marR="0" lvl="1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Set a reminder to follow up with the Booster in two weeks</a:t>
            </a:r>
          </a:p>
          <a:p>
            <a:pPr marL="742950" marR="0" lvl="1" indent="-28575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US" sz="1800" b="1" i="0" u="sng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If no referrals are given:</a:t>
            </a:r>
          </a:p>
          <a:p>
            <a:pPr marL="742950" marR="0" lvl="1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Remember – the contact needs to trust you before they will offer</a:t>
            </a:r>
          </a:p>
          <a:p>
            <a:pPr marL="742950" marR="0" lvl="1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they ask you what resources you are looking for</a:t>
            </a: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you can use any of these:</a:t>
            </a:r>
          </a:p>
          <a:p>
            <a:pPr marL="742950" marR="0" lvl="1" indent="-28575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00150" marR="0" lvl="2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“What resources – for example, websites, blogs, magazines, etc. do you read regularly to keep current in your industry?”</a:t>
            </a:r>
          </a:p>
          <a:p>
            <a:pPr marL="1200150" marR="0" lvl="2" indent="-28575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00150" marR="0" lvl="2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“What is the most important 10 minutes of research you do each day to stay on top of trends impacting  your business?”</a:t>
            </a:r>
          </a:p>
          <a:p>
            <a:pPr marL="1200150" marR="0" lvl="2" indent="-28575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200150" marR="0" lvl="2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“If I wanted to learn the language of the industry – acronyms, and specific terminology, what resources do you think might prove most helpful?</a:t>
            </a:r>
          </a:p>
          <a:p>
            <a:pPr marL="914400" marR="0" lvl="2" indent="0" algn="l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Shape 199"/>
          <p:cNvSpPr/>
          <p:nvPr/>
        </p:nvSpPr>
        <p:spPr>
          <a:xfrm>
            <a:off x="304800" y="2743200"/>
            <a:ext cx="8498537" cy="3505200"/>
          </a:xfrm>
          <a:prstGeom prst="rect">
            <a:avLst/>
          </a:prstGeom>
          <a:solidFill>
            <a:schemeClr val="dk1">
              <a:alpha val="0"/>
            </a:schemeClr>
          </a:solidFill>
          <a:ln w="25400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Phase 3 - Next Steps</a:t>
            </a:r>
          </a:p>
        </p:txBody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76200" y="990600"/>
            <a:ext cx="8975421" cy="5410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US" sz="2000" b="1" i="0" u="sng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If you got a referral</a:t>
            </a: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Congrats, you know what to do!</a:t>
            </a:r>
          </a:p>
          <a:p>
            <a:pPr marL="0" marR="0" lvl="0" indent="0" algn="l" rtl="0">
              <a:spcBef>
                <a:spcPts val="40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400"/>
              </a:spcBef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US" sz="2000" b="1" i="0" u="sng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If you did not get a referral</a:t>
            </a:r>
            <a:r>
              <a:rPr lang="en-US" sz="20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use the “Two Step Close” process:</a:t>
            </a:r>
          </a:p>
          <a:p>
            <a:pPr marL="342900" marR="0" lvl="0" indent="-3429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0" algn="l" rtl="0">
              <a:spcBef>
                <a:spcPts val="36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-US" sz="16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“Our time is up, but thank you so much for your time today – you’ve given me a lot to think about, and it sounds like you’re working for a great organization.</a:t>
            </a:r>
          </a:p>
          <a:p>
            <a:pPr marL="457200" marR="0" lvl="1" indent="0" algn="l" rtl="0">
              <a:spcBef>
                <a:spcPts val="32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6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I’m going to take a few days to process all of the information you’ve shared.  If, on reflection, it seems like your organization and I may make a good mutual fit, is it OK to reach back out to you to get your recommendations for how best to proceed from here?”</a:t>
            </a:r>
          </a:p>
          <a:p>
            <a:pPr marL="457200" marR="0" lvl="1" indent="0" algn="l" rtl="0">
              <a:spcBef>
                <a:spcPts val="32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600" b="0" i="1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400"/>
              </a:spcBef>
              <a:buClr>
                <a:srgbClr val="FF0000"/>
              </a:buClr>
              <a:buSzPct val="100000"/>
              <a:buFont typeface="Arial"/>
              <a:buChar char="–"/>
            </a:pPr>
            <a:r>
              <a:rPr lang="en-US" sz="20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If he/she gives you anything to do…</a:t>
            </a:r>
            <a:r>
              <a:rPr lang="en-US" sz="2000" b="1" i="0" u="sng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do it</a:t>
            </a:r>
            <a:r>
              <a:rPr lang="en-US" sz="20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</a:p>
          <a:p>
            <a:pPr marL="0" marR="0" lvl="0" indent="0" algn="l" rtl="0">
              <a:spcBef>
                <a:spcPts val="36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1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you follow up a few days later</a:t>
            </a: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and still they are stonewalling, you can then ask:</a:t>
            </a:r>
          </a:p>
          <a:p>
            <a:pPr marL="742950" marR="0" lvl="1" indent="-28575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16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“Is there anyone else in the organization you could recommend I speak to in order to build my network there?”</a:t>
            </a:r>
          </a:p>
          <a:p>
            <a:pPr marL="742950" marR="0" lvl="1" indent="-285750" algn="l" rtl="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There is nothing to lose now – you are down to your last straw – go for it!</a:t>
            </a:r>
          </a:p>
        </p:txBody>
      </p:sp>
      <p:sp>
        <p:nvSpPr>
          <p:cNvPr id="206" name="Shape 20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Shape 207"/>
          <p:cNvSpPr txBox="1"/>
          <p:nvPr/>
        </p:nvSpPr>
        <p:spPr>
          <a:xfrm>
            <a:off x="7848600" y="76200"/>
            <a:ext cx="1203021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Next Steps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9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First, What is an Informational Interview?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76200" y="1676400"/>
            <a:ext cx="9067799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conversation between an </a:t>
            </a:r>
            <a:r>
              <a:rPr lang="en-US" sz="24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information “seeker” </a:t>
            </a: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(YOU) and an </a:t>
            </a:r>
            <a:r>
              <a:rPr lang="en-US" sz="24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information “keeper”</a:t>
            </a: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(CONTACT).</a:t>
            </a:r>
          </a:p>
          <a:p>
            <a:pPr marL="0" marR="0" lvl="0" indent="0" algn="l" rtl="0">
              <a:spcBef>
                <a:spcPts val="48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lead the conversation to obtain:</a:t>
            </a:r>
          </a:p>
          <a:p>
            <a:pPr marL="1143000" marR="0" lvl="2" indent="-228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Contact’s career path &amp; how he/she landed with current firm</a:t>
            </a:r>
          </a:p>
          <a:p>
            <a:pPr marL="1143000" marR="0" lvl="2" indent="-228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Relevant information on the firm</a:t>
            </a:r>
          </a:p>
          <a:p>
            <a:pPr marL="742950" marR="0" lvl="1" indent="-285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Goal of the Informational Interview:</a:t>
            </a:r>
          </a:p>
          <a:p>
            <a:pPr marL="742950" marR="0" lvl="1" indent="-285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Gain a Connection</a:t>
            </a: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(most important – primary focus)</a:t>
            </a:r>
          </a:p>
          <a:p>
            <a:pPr marL="742950" marR="0" lvl="1" indent="-285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Gain Information</a:t>
            </a: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(secondary focus)</a:t>
            </a:r>
          </a:p>
          <a:p>
            <a:pPr marL="342900" marR="0" lvl="0" indent="-3429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9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Types of Alum</a:t>
            </a:r>
            <a:br>
              <a:rPr lang="en-US" sz="39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2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“All Alum are NOT Created Equal” 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152400" y="1600200"/>
            <a:ext cx="89154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There are three types of Alumni: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“Curmudgeons”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they will not help you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“Obligates”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motivated by guilt, they will help you at a minimum level</a:t>
            </a: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“Boosters”</a:t>
            </a: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motivated by a deep desire to help, they will really go to bat for you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Shape 107"/>
          <p:cNvSpPr txBox="1"/>
          <p:nvPr/>
        </p:nvSpPr>
        <p:spPr>
          <a:xfrm>
            <a:off x="798925" y="5029200"/>
            <a:ext cx="7411002" cy="707886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Challenge: Identify quickly which Alum type you are dealing with.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want Boosters advocating for us!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457200" y="7788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 Points in Contacting Alum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152400" y="1096544"/>
            <a:ext cx="8839199" cy="22399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contacting an Alum you are going to commit to TWO things:</a:t>
            </a:r>
          </a:p>
          <a:p>
            <a:pPr marL="742950" marR="0" lvl="1" indent="-285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conversation will be about </a:t>
            </a:r>
            <a:r>
              <a:rPr lang="en-US" sz="20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their</a:t>
            </a: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experience and insights, </a:t>
            </a:r>
            <a:r>
              <a:rPr lang="en-US" sz="20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 jobs</a:t>
            </a:r>
          </a:p>
          <a:p>
            <a:pPr marL="742950" marR="0" lvl="1" indent="-28575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will promise to follow up with updates on progress</a:t>
            </a:r>
          </a:p>
        </p:txBody>
      </p:sp>
      <p:sp>
        <p:nvSpPr>
          <p:cNvPr id="114" name="Shape 114"/>
          <p:cNvSpPr/>
          <p:nvPr/>
        </p:nvSpPr>
        <p:spPr>
          <a:xfrm>
            <a:off x="3138755" y="2861027"/>
            <a:ext cx="2866490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Emailing Alum</a:t>
            </a:r>
          </a:p>
        </p:txBody>
      </p:sp>
      <p:sp>
        <p:nvSpPr>
          <p:cNvPr id="115" name="Shape 115"/>
          <p:cNvSpPr/>
          <p:nvPr/>
        </p:nvSpPr>
        <p:spPr>
          <a:xfrm>
            <a:off x="2286000" y="3507358"/>
            <a:ext cx="4572000" cy="28007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572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the “Five Point Email” Formula: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Fewer than 100 words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No mention of jobs anywhere (subject or body)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Connection goes first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Generalize your interest</a:t>
            </a:r>
          </a:p>
          <a:p>
            <a:pPr marL="457200" marR="0" lvl="1" indent="0" algn="l" rtl="0">
              <a:spcBef>
                <a:spcPts val="0"/>
              </a:spcBef>
              <a:buSzPct val="25000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Maintain control and follow up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9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Key Points in Contacting Alum</a:t>
            </a:r>
            <a:br>
              <a:rPr lang="en-US" sz="39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2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Initial Email Example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457200" y="1676400"/>
            <a:ext cx="8229600" cy="4525963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Subject:  BYU Finance Student seeking your advice</a:t>
            </a:r>
          </a:p>
          <a:p>
            <a:pPr marL="0" marR="0" lvl="0" indent="0" algn="l" rtl="0">
              <a:lnSpc>
                <a:spcPct val="80000"/>
              </a:lnSpc>
              <a:spcBef>
                <a:spcPts val="408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41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Dear Mr. Jones,</a:t>
            </a:r>
          </a:p>
          <a:p>
            <a:pPr marL="0" marR="0" lvl="0" indent="0" algn="l" rtl="0">
              <a:lnSpc>
                <a:spcPct val="80000"/>
              </a:lnSpc>
              <a:spcBef>
                <a:spcPts val="408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41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My name is Ryan Smith, and I am a first year BYU MBA student who found your information on LinkedIn.  May I have 20 minutes to ask you about your experience with IBM?  I am trying to learn more about marketing careers at technology companies in North Carolina, and your insights would be very helpful.</a:t>
            </a:r>
          </a:p>
          <a:p>
            <a:pPr marL="0" marR="0" lvl="0" indent="0" algn="l" rtl="0">
              <a:lnSpc>
                <a:spcPct val="80000"/>
              </a:lnSpc>
              <a:spcBef>
                <a:spcPts val="408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41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recognize this may be a busy time for you, so if we are unable to connect by email I’ll try to reach you next week to see whether that is more convenient.</a:t>
            </a:r>
          </a:p>
          <a:p>
            <a:pPr marL="0" marR="0" lvl="0" indent="0" algn="l" rtl="0">
              <a:lnSpc>
                <a:spcPct val="80000"/>
              </a:lnSpc>
              <a:spcBef>
                <a:spcPts val="408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05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41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Thank  you for your time,</a:t>
            </a:r>
          </a:p>
          <a:p>
            <a:pPr marL="0" marR="0" lvl="0" indent="0" algn="l" rtl="0">
              <a:lnSpc>
                <a:spcPct val="80000"/>
              </a:lnSpc>
              <a:spcBef>
                <a:spcPts val="41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2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Ryan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389533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9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Informational Interview </a:t>
            </a:r>
            <a:br>
              <a:rPr lang="en-US" sz="39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9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Three-Step Process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29" name="Shape 129"/>
          <p:cNvGraphicFramePr/>
          <p:nvPr/>
        </p:nvGraphicFramePr>
        <p:xfrm>
          <a:off x="398632" y="1809750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{56213CE1-BBC2-4EAA-A977-2305484B6ED4}</a:tableStyleId>
              </a:tblPr>
              <a:tblGrid>
                <a:gridCol w="4114800"/>
                <a:gridCol w="4114800"/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u="none" strike="noStrike" cap="none"/>
                        <a:t>Steps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u="none" strike="noStrike" cap="none"/>
                        <a:t>Time Required</a:t>
                      </a:r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u="none" strike="noStrike" cap="none"/>
                        <a:t>Research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u="none" strike="noStrike" cap="none"/>
                        <a:t>15 minutes</a:t>
                      </a:r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u="none" strike="noStrike" cap="none"/>
                        <a:t>Discuss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u="none" strike="noStrike" cap="none"/>
                        <a:t>30 minutes</a:t>
                      </a:r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u="none" strike="noStrike" cap="none"/>
                        <a:t>Follow up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u="none" strike="noStrike" cap="none"/>
                        <a:t>Ongoing</a:t>
                      </a:r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u="none" strike="noStrike" cap="none"/>
                        <a:t>Total For Information Interviewing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u="none" strike="noStrike" cap="none"/>
                        <a:t>45 minutes per Interview</a:t>
                      </a:r>
                    </a:p>
                  </a:txBody>
                  <a:tcPr marL="91450" marR="91450" marT="45725" marB="45725"/>
                </a:tc>
              </a:tr>
            </a:tbl>
          </a:graphicData>
        </a:graphic>
      </p:graphicFrame>
      <p:sp>
        <p:nvSpPr>
          <p:cNvPr id="130" name="Shape 130"/>
          <p:cNvSpPr txBox="1"/>
          <p:nvPr/>
        </p:nvSpPr>
        <p:spPr>
          <a:xfrm>
            <a:off x="1905000" y="4648200"/>
            <a:ext cx="5198667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Simple, Easy, and Time-Efficient Process 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Shape 131"/>
          <p:cNvSpPr/>
          <p:nvPr/>
        </p:nvSpPr>
        <p:spPr>
          <a:xfrm>
            <a:off x="1752600" y="4610100"/>
            <a:ext cx="5333999" cy="600163"/>
          </a:xfrm>
          <a:prstGeom prst="rect">
            <a:avLst/>
          </a:prstGeom>
          <a:noFill/>
          <a:ln w="25400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457200" y="9439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 1: External Research (15 min)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457200" y="1255594"/>
            <a:ext cx="8229600" cy="41888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Company SWOT Analysis: </a:t>
            </a: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Summary of a firm’s Strengths, Weaknesses, Opportunities, Threats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360"/>
              </a:spcBef>
              <a:buClr>
                <a:srgbClr val="0000FF"/>
              </a:buClr>
              <a:buSzPct val="100000"/>
              <a:buFont typeface="Arial"/>
              <a:buChar char="–"/>
            </a:pPr>
            <a:r>
              <a:rPr lang="en-US" sz="1800" b="0" i="0" u="sng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http://lib.byu.edu/guides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330"/>
              </a:spcBef>
              <a:buClr>
                <a:schemeClr val="dk1"/>
              </a:buClr>
              <a:buSzPct val="97058"/>
              <a:buFont typeface="Arial"/>
              <a:buChar char="•"/>
            </a:pPr>
            <a:r>
              <a:rPr lang="en-US" sz="1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Scroll down and select “Business Management”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330"/>
              </a:spcBef>
              <a:buClr>
                <a:schemeClr val="dk1"/>
              </a:buClr>
              <a:buSzPct val="97058"/>
              <a:buFont typeface="Arial"/>
              <a:buChar char="•"/>
            </a:pPr>
            <a:r>
              <a:rPr lang="en-US" sz="1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Select “Company and Industry Research” Tab in menu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330"/>
              </a:spcBef>
              <a:buClr>
                <a:schemeClr val="dk1"/>
              </a:buClr>
              <a:buSzPct val="97058"/>
              <a:buFont typeface="Arial"/>
              <a:buChar char="•"/>
            </a:pPr>
            <a:r>
              <a:rPr lang="en-US" sz="165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Select “Business Source Premier” Link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330"/>
              </a:spcBef>
              <a:buClr>
                <a:schemeClr val="dk1"/>
              </a:buClr>
              <a:buSzPct val="97058"/>
              <a:buFont typeface="Arial"/>
              <a:buChar char="•"/>
            </a:pPr>
            <a:r>
              <a:rPr lang="en-US" sz="1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Select “Company Profiles”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330"/>
              </a:spcBef>
              <a:buClr>
                <a:schemeClr val="dk1"/>
              </a:buClr>
              <a:buSzPct val="97058"/>
              <a:buFont typeface="Arial"/>
              <a:buChar char="•"/>
            </a:pPr>
            <a:r>
              <a:rPr lang="en-US" sz="1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Type in name of firm desired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330"/>
              </a:spcBef>
              <a:buClr>
                <a:schemeClr val="dk1"/>
              </a:buClr>
              <a:buSzPct val="97058"/>
              <a:buFont typeface="Arial"/>
              <a:buChar char="•"/>
            </a:pPr>
            <a:r>
              <a:rPr lang="en-US" sz="1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Open MarketLine PDF File for firm</a:t>
            </a:r>
          </a:p>
          <a:p>
            <a:pPr marL="1143000" marR="0" lvl="2" indent="-228600" algn="l" rtl="0">
              <a:lnSpc>
                <a:spcPct val="80000"/>
              </a:lnSpc>
              <a:spcBef>
                <a:spcPts val="330"/>
              </a:spcBef>
              <a:buClr>
                <a:schemeClr val="dk1"/>
              </a:buClr>
              <a:buSzPct val="97058"/>
              <a:buFont typeface="Arial"/>
              <a:buChar char="•"/>
            </a:pPr>
            <a:r>
              <a:rPr lang="en-US" sz="16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Select from menu on left hand side “SWOT”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96"/>
              </a:spcBef>
              <a:buClr>
                <a:schemeClr val="dk1"/>
              </a:buClr>
              <a:buSzPct val="99200"/>
              <a:buFont typeface="Arial"/>
              <a:buNone/>
            </a:pPr>
            <a:endParaRPr sz="2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Headlines from Company Website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96"/>
              </a:spcBef>
              <a:buClr>
                <a:schemeClr val="dk1"/>
              </a:buClr>
              <a:buSzPct val="99200"/>
              <a:buFont typeface="Arial"/>
              <a:buNone/>
            </a:pPr>
            <a:endParaRPr sz="2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“Google” Company and Interviewers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Shape 139"/>
          <p:cNvSpPr txBox="1"/>
          <p:nvPr/>
        </p:nvSpPr>
        <p:spPr>
          <a:xfrm>
            <a:off x="7958367" y="76200"/>
            <a:ext cx="1045222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Research</a:t>
            </a:r>
          </a:p>
        </p:txBody>
      </p:sp>
      <p:sp>
        <p:nvSpPr>
          <p:cNvPr id="140" name="Shape 140"/>
          <p:cNvSpPr txBox="1"/>
          <p:nvPr/>
        </p:nvSpPr>
        <p:spPr>
          <a:xfrm>
            <a:off x="304800" y="5638800"/>
            <a:ext cx="8585299" cy="523219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a minimum, make sure to check these three references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9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SWOT Analysis Example</a:t>
            </a:r>
            <a:br>
              <a:rPr lang="en-US" sz="39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25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MarketLine Report</a:t>
            </a:r>
            <a:r>
              <a:rPr lang="en-US" sz="32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Intel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7" name="Shape 1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447800"/>
            <a:ext cx="6635750" cy="445135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Shape 148"/>
          <p:cNvSpPr txBox="1"/>
          <p:nvPr/>
        </p:nvSpPr>
        <p:spPr>
          <a:xfrm>
            <a:off x="6553200" y="3254275"/>
            <a:ext cx="2362200" cy="2585322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 Level SWOT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US" sz="1800" b="1" i="1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The report drills down in detail for each area (not shown)</a:t>
            </a: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Scroll down in the tool to view detail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x="7958367" y="76200"/>
            <a:ext cx="1045222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Research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 2 - Discussion</a:t>
            </a:r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Hold the conversation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96"/>
              </a:spcBef>
              <a:buClr>
                <a:schemeClr val="dk1"/>
              </a:buClr>
              <a:buSzPct val="99200"/>
              <a:buFont typeface="Arial"/>
              <a:buNone/>
            </a:pPr>
            <a:endParaRPr sz="2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Focus of the conversation is about the Contact – </a:t>
            </a:r>
            <a:r>
              <a:rPr lang="en-US" sz="25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</a:t>
            </a:r>
            <a:r>
              <a:rPr lang="en-US"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5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</a:t>
            </a:r>
            <a:r>
              <a:rPr lang="en-US"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!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96"/>
              </a:spcBef>
              <a:buClr>
                <a:schemeClr val="dk1"/>
              </a:buClr>
              <a:buSzPct val="99200"/>
              <a:buFont typeface="Arial"/>
              <a:buNone/>
            </a:pPr>
            <a:endParaRPr sz="2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Goal </a:t>
            </a:r>
            <a:r>
              <a:rPr lang="en-US"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to get the Contact to trust you enough that they will go to bat for you inside the organization!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96"/>
              </a:spcBef>
              <a:buClr>
                <a:schemeClr val="dk1"/>
              </a:buClr>
              <a:buSzPct val="99200"/>
              <a:buFont typeface="Arial"/>
              <a:buNone/>
            </a:pPr>
            <a:endParaRPr sz="25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There are 3 simple phases: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30"/>
              </a:spcBef>
              <a:buClr>
                <a:schemeClr val="dk1"/>
              </a:buClr>
              <a:buSzPct val="97727"/>
              <a:buFont typeface="Arial"/>
              <a:buChar char="–"/>
            </a:pPr>
            <a:r>
              <a:rPr lang="en-US" sz="21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Phase 1: Small Talk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30"/>
              </a:spcBef>
              <a:buClr>
                <a:schemeClr val="dk1"/>
              </a:buClr>
              <a:buSzPct val="97727"/>
              <a:buFont typeface="Arial"/>
              <a:buChar char="–"/>
            </a:pPr>
            <a:r>
              <a:rPr lang="en-US" sz="21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Phase 2: Q&amp;A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30"/>
              </a:spcBef>
              <a:buClr>
                <a:schemeClr val="dk1"/>
              </a:buClr>
              <a:buSzPct val="97727"/>
              <a:buFont typeface="Arial"/>
              <a:buChar char="–"/>
            </a:pPr>
            <a:r>
              <a:rPr lang="en-US" sz="21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Phase 3: Next Steps</a:t>
            </a:r>
          </a:p>
        </p:txBody>
      </p:sp>
      <p:sp>
        <p:nvSpPr>
          <p:cNvPr id="157" name="Shape 15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Shape 158"/>
          <p:cNvSpPr txBox="1"/>
          <p:nvPr/>
        </p:nvSpPr>
        <p:spPr>
          <a:xfrm>
            <a:off x="7848600" y="76200"/>
            <a:ext cx="1183336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Discussion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1059</Words>
  <Application>Microsoft Office PowerPoint</Application>
  <PresentationFormat>On-screen Show (4:3)</PresentationFormat>
  <Paragraphs>172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“The Two-Hour Job Search” The Informational Interview</vt:lpstr>
      <vt:lpstr>First, What is an Informational Interview?</vt:lpstr>
      <vt:lpstr>Types of Alum “All Alum are NOT Created Equal” </vt:lpstr>
      <vt:lpstr>Key Points in Contacting Alum</vt:lpstr>
      <vt:lpstr>Key Points in Contacting Alum Initial Email Example</vt:lpstr>
      <vt:lpstr>The Informational Interview  A Three-Step Process</vt:lpstr>
      <vt:lpstr>Step 1: External Research (15 min)</vt:lpstr>
      <vt:lpstr>SWOT Analysis Example MarketLine Report - Intel</vt:lpstr>
      <vt:lpstr>Step 2 - Discussion</vt:lpstr>
      <vt:lpstr>General Principles</vt:lpstr>
      <vt:lpstr>Phase 1: Small Talk</vt:lpstr>
      <vt:lpstr>Transition to Q&amp;A</vt:lpstr>
      <vt:lpstr>Phase 2: Q&amp;A – The TIARA Method</vt:lpstr>
      <vt:lpstr>TIARA - Resources</vt:lpstr>
      <vt:lpstr>Phase 3 - Next Steps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“The Two-Hour Job Search” The Informational Interview</dc:title>
  <dc:creator>Finance</dc:creator>
  <cp:lastModifiedBy>Finance</cp:lastModifiedBy>
  <cp:revision>1</cp:revision>
  <dcterms:modified xsi:type="dcterms:W3CDTF">2016-09-19T19:13:59Z</dcterms:modified>
</cp:coreProperties>
</file>